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notesMasterIdLst>
    <p:notesMasterId r:id="rId36"/>
  </p:notesMasterIdLst>
  <p:sldIdLst>
    <p:sldId id="307" r:id="rId5"/>
    <p:sldId id="257" r:id="rId6"/>
    <p:sldId id="258" r:id="rId7"/>
    <p:sldId id="269" r:id="rId8"/>
    <p:sldId id="277" r:id="rId9"/>
    <p:sldId id="271" r:id="rId10"/>
    <p:sldId id="260" r:id="rId11"/>
    <p:sldId id="292" r:id="rId12"/>
    <p:sldId id="294" r:id="rId13"/>
    <p:sldId id="293" r:id="rId14"/>
    <p:sldId id="315" r:id="rId15"/>
    <p:sldId id="316" r:id="rId16"/>
    <p:sldId id="330" r:id="rId17"/>
    <p:sldId id="332" r:id="rId18"/>
    <p:sldId id="333" r:id="rId19"/>
    <p:sldId id="264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09" r:id="rId34"/>
    <p:sldId id="302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8" autoAdjust="0"/>
    <p:restoredTop sz="94660"/>
  </p:normalViewPr>
  <p:slideViewPr>
    <p:cSldViewPr>
      <p:cViewPr>
        <p:scale>
          <a:sx n="100" d="100"/>
          <a:sy n="100" d="100"/>
        </p:scale>
        <p:origin x="-1986" y="-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93BCE-0E4E-439F-99B7-B0B558BE1B76}" type="datetimeFigureOut">
              <a:rPr lang="en-US" smtClean="0"/>
              <a:pPr/>
              <a:t>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786E9-57F5-4F0B-8B8F-1CF024C024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86E9-57F5-4F0B-8B8F-1CF024C0249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57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86E9-57F5-4F0B-8B8F-1CF024C0249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57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86E9-57F5-4F0B-8B8F-1CF024C0249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57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pPr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IGATE Internal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92914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pPr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47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pPr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09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:a16="http://schemas.microsoft.com/office/drawing/2014/main" xmlns="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3845575" y="0"/>
            <a:ext cx="5298425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05991" y="3068961"/>
            <a:ext cx="3725949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5991" y="3932560"/>
            <a:ext cx="3725949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5991" y="6101473"/>
            <a:ext cx="17145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40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3" pos="721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pPr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4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pPr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8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pPr/>
              <a:t>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95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pPr/>
              <a:t>1/16/2019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3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pPr/>
              <a:t>1/16/2019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68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pPr/>
              <a:t>1/16/2019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94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pPr/>
              <a:t>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20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pPr/>
              <a:t>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2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2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AFD37-AD10-44C5-8B24-D05412B107A6}" type="datetimeFigureOut">
              <a:rPr lang="en-US" smtClean="0"/>
              <a:pPr/>
              <a:t>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IGATE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050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8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nk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38" y="142852"/>
            <a:ext cx="8746608" cy="650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7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628800"/>
            <a:ext cx="2409825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628800"/>
            <a:ext cx="2514600" cy="3633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987825" y="817548"/>
            <a:ext cx="2664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latin typeface="+mj-lt"/>
              </a:rPr>
              <a:t>DimBankBranch</a:t>
            </a:r>
            <a:endParaRPr lang="en-US" sz="2800" b="1" u="sng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8184" y="817548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bg1"/>
                </a:solidFill>
                <a:latin typeface="+mj-lt"/>
              </a:rPr>
              <a:t>DimLocation</a:t>
            </a:r>
            <a:endParaRPr lang="en-US" sz="2800" b="1" u="sng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5106" y="816095"/>
            <a:ext cx="2212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latin typeface="+mj-lt"/>
              </a:rPr>
              <a:t>DimCompany</a:t>
            </a:r>
            <a:endParaRPr lang="en-US" sz="2800" b="1" u="sng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49" y="1628800"/>
            <a:ext cx="2847975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86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03002" y="1217630"/>
            <a:ext cx="2716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latin typeface="+mj-lt"/>
              </a:rPr>
              <a:t>DimEducation</a:t>
            </a:r>
            <a:endParaRPr lang="en-US" sz="2800" b="1" u="sng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4048" y="1196752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bg1"/>
                </a:solidFill>
                <a:latin typeface="+mj-lt"/>
              </a:rPr>
              <a:t>DimMaritalStatus</a:t>
            </a:r>
            <a:endParaRPr lang="en-US" sz="2800" b="1" u="sng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37742"/>
            <a:ext cx="4426069" cy="300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1937742"/>
            <a:ext cx="4838700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595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508104" y="54868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bg1"/>
                </a:solidFill>
                <a:latin typeface="+mj-lt"/>
              </a:rPr>
              <a:t>DimPersonal</a:t>
            </a:r>
            <a:endParaRPr lang="en-US" sz="2800" b="1" u="sng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712" y="1196752"/>
            <a:ext cx="487680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548680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latin typeface="+mj-lt"/>
              </a:rPr>
              <a:t>DimDomain</a:t>
            </a:r>
            <a:endParaRPr lang="en-US" sz="2800" b="1" u="sng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06" y="1268760"/>
            <a:ext cx="2571750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923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404664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	</a:t>
            </a:r>
            <a:r>
              <a:rPr lang="en-US" sz="2800" b="1" u="sng" dirty="0" smtClean="0">
                <a:latin typeface="+mj-lt"/>
              </a:rPr>
              <a:t>DimAccount, DimDesignation &amp; DimLoan</a:t>
            </a:r>
            <a:endParaRPr lang="en-US" sz="2800" b="1" u="sng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77" y="1039580"/>
            <a:ext cx="8352377" cy="4981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428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404664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	</a:t>
            </a:r>
            <a:r>
              <a:rPr lang="en-US" sz="2800" b="1" u="sng" dirty="0" smtClean="0">
                <a:latin typeface="+mj-lt"/>
              </a:rPr>
              <a:t>DimAccount, DimDesignation &amp; DimLoan</a:t>
            </a:r>
            <a:endParaRPr lang="en-US" sz="2800" b="1" u="sng" dirty="0">
              <a:latin typeface="+mj-lt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47" y="836712"/>
            <a:ext cx="7308304" cy="5299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821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404664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	</a:t>
            </a:r>
            <a:r>
              <a:rPr lang="en-US" sz="2800" b="1" u="sng" dirty="0" smtClean="0">
                <a:latin typeface="+mj-lt"/>
              </a:rPr>
              <a:t>DimAccount, DimDesignation &amp; DimLoan</a:t>
            </a:r>
            <a:endParaRPr lang="en-US" sz="2800" b="1" u="sng" dirty="0"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34" y="2060848"/>
            <a:ext cx="8319729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216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 rot="10800000" flipV="1">
            <a:off x="-1" y="62068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	</a:t>
            </a:r>
            <a:r>
              <a:rPr lang="en-US" sz="2800" b="1" u="sng" dirty="0" smtClean="0"/>
              <a:t>Creation of Fact Personal Info</a:t>
            </a:r>
            <a:endParaRPr lang="en-US" sz="2800" b="1" u="sng" dirty="0">
              <a:latin typeface="+mj-lt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27584" y="1394978"/>
            <a:ext cx="1658592" cy="71184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  <a:latin typeface="Sakkal Majalla" pitchFamily="2" charset="-78"/>
                <a:cs typeface="Sakkal Majalla" pitchFamily="2" charset="-78"/>
              </a:rPr>
              <a:t>Source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Sakkal Majalla" pitchFamily="2" charset="-78"/>
                <a:cs typeface="Sakkal Majalla" pitchFamily="2" charset="-78"/>
              </a:rPr>
              <a:t>(Staging Table)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3508311" y="1434167"/>
            <a:ext cx="2213406" cy="63346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chemeClr val="bg1"/>
                </a:solidFill>
                <a:latin typeface="Sakkal Majalla" pitchFamily="2" charset="-78"/>
                <a:cs typeface="Sakkal Majalla" pitchFamily="2" charset="-78"/>
              </a:rPr>
              <a:t>Dim Personal Details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Sakkal Majalla" pitchFamily="2" charset="-78"/>
                <a:cs typeface="Sakkal Majalla" pitchFamily="2" charset="-78"/>
              </a:rPr>
              <a:t>(Lookup)</a:t>
            </a:r>
            <a:endParaRPr lang="en-US" sz="2000" dirty="0">
              <a:solidFill>
                <a:schemeClr val="bg1"/>
              </a:solidFill>
              <a:latin typeface="Sakkal Majalla" pitchFamily="2" charset="-78"/>
              <a:cs typeface="Sakkal Majalla" pitchFamily="2" charset="-78"/>
            </a:endParaRPr>
          </a:p>
        </p:txBody>
      </p:sp>
      <p:cxnSp>
        <p:nvCxnSpPr>
          <p:cNvPr id="26" name="Straight Arrow Connector 25"/>
          <p:cNvCxnSpPr>
            <a:stCxn id="23" idx="3"/>
            <a:endCxn id="25" idx="1"/>
          </p:cNvCxnSpPr>
          <p:nvPr/>
        </p:nvCxnSpPr>
        <p:spPr>
          <a:xfrm>
            <a:off x="2486176" y="1750898"/>
            <a:ext cx="102213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3467251" y="2387757"/>
            <a:ext cx="2295525" cy="63346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chemeClr val="bg1"/>
                </a:solidFill>
                <a:latin typeface="Sakkal Majalla" pitchFamily="2" charset="-78"/>
                <a:cs typeface="Sakkal Majalla" pitchFamily="2" charset="-78"/>
              </a:rPr>
              <a:t>Dim Company Location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Sakkal Majalla" pitchFamily="2" charset="-78"/>
                <a:cs typeface="Sakkal Majalla" pitchFamily="2" charset="-78"/>
              </a:rPr>
              <a:t>(Lookup)</a:t>
            </a:r>
            <a:endParaRPr lang="en-US" sz="2000" dirty="0">
              <a:solidFill>
                <a:schemeClr val="bg1"/>
              </a:solidFill>
              <a:latin typeface="Sakkal Majalla" pitchFamily="2" charset="-78"/>
              <a:cs typeface="Sakkal Majalla" pitchFamily="2" charset="-78"/>
            </a:endParaRPr>
          </a:p>
        </p:txBody>
      </p:sp>
      <p:cxnSp>
        <p:nvCxnSpPr>
          <p:cNvPr id="28" name="Straight Arrow Connector 27"/>
          <p:cNvCxnSpPr>
            <a:stCxn id="25" idx="2"/>
            <a:endCxn id="27" idx="0"/>
          </p:cNvCxnSpPr>
          <p:nvPr/>
        </p:nvCxnSpPr>
        <p:spPr>
          <a:xfrm>
            <a:off x="4615014" y="2067628"/>
            <a:ext cx="0" cy="3201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3508310" y="3378452"/>
            <a:ext cx="2213406" cy="63346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chemeClr val="bg1"/>
                </a:solidFill>
                <a:latin typeface="Sakkal Majalla" pitchFamily="2" charset="-78"/>
                <a:cs typeface="Sakkal Majalla" pitchFamily="2" charset="-78"/>
              </a:rPr>
              <a:t>Dim Company Name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Sakkal Majalla" pitchFamily="2" charset="-78"/>
                <a:cs typeface="Sakkal Majalla" pitchFamily="2" charset="-78"/>
              </a:rPr>
              <a:t>(Lookup)</a:t>
            </a:r>
            <a:endParaRPr lang="en-US" sz="2000" dirty="0">
              <a:solidFill>
                <a:schemeClr val="bg1"/>
              </a:solidFill>
              <a:latin typeface="Sakkal Majalla" pitchFamily="2" charset="-78"/>
              <a:cs typeface="Sakkal Majalla" pitchFamily="2" charset="-78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508311" y="5207157"/>
            <a:ext cx="2213406" cy="63346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chemeClr val="bg1"/>
                </a:solidFill>
                <a:latin typeface="Sakkal Majalla" pitchFamily="2" charset="-78"/>
                <a:cs typeface="Sakkal Majalla" pitchFamily="2" charset="-78"/>
              </a:rPr>
              <a:t>Dim Branch Location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Sakkal Majalla" pitchFamily="2" charset="-78"/>
                <a:cs typeface="Sakkal Majalla" pitchFamily="2" charset="-78"/>
              </a:rPr>
              <a:t>(Lookup)</a:t>
            </a:r>
            <a:endParaRPr lang="en-US" sz="2000" dirty="0">
              <a:solidFill>
                <a:schemeClr val="bg1"/>
              </a:solidFill>
              <a:latin typeface="Sakkal Majalla" pitchFamily="2" charset="-78"/>
              <a:cs typeface="Sakkal Majalla" pitchFamily="2" charset="-78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508311" y="4292757"/>
            <a:ext cx="2213406" cy="63346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chemeClr val="bg1"/>
                </a:solidFill>
                <a:latin typeface="Sakkal Majalla" pitchFamily="2" charset="-78"/>
                <a:cs typeface="Sakkal Majalla" pitchFamily="2" charset="-78"/>
              </a:rPr>
              <a:t>Dim Domain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Sakkal Majalla" pitchFamily="2" charset="-78"/>
                <a:cs typeface="Sakkal Majalla" pitchFamily="2" charset="-78"/>
              </a:rPr>
              <a:t>(Lookup)</a:t>
            </a:r>
            <a:endParaRPr lang="en-US" sz="2000" dirty="0">
              <a:solidFill>
                <a:schemeClr val="bg1"/>
              </a:solidFill>
              <a:latin typeface="Sakkal Majalla" pitchFamily="2" charset="-78"/>
              <a:cs typeface="Sakkal Majalla" pitchFamily="2" charset="-78"/>
            </a:endParaRPr>
          </a:p>
        </p:txBody>
      </p:sp>
      <p:cxnSp>
        <p:nvCxnSpPr>
          <p:cNvPr id="32" name="Straight Arrow Connector 31"/>
          <p:cNvCxnSpPr>
            <a:stCxn id="27" idx="2"/>
            <a:endCxn id="29" idx="0"/>
          </p:cNvCxnSpPr>
          <p:nvPr/>
        </p:nvCxnSpPr>
        <p:spPr>
          <a:xfrm flipH="1">
            <a:off x="4615013" y="3021218"/>
            <a:ext cx="1" cy="3572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2"/>
            <a:endCxn id="31" idx="0"/>
          </p:cNvCxnSpPr>
          <p:nvPr/>
        </p:nvCxnSpPr>
        <p:spPr>
          <a:xfrm>
            <a:off x="4615013" y="4011913"/>
            <a:ext cx="1" cy="2808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1" idx="2"/>
            <a:endCxn id="30" idx="0"/>
          </p:cNvCxnSpPr>
          <p:nvPr/>
        </p:nvCxnSpPr>
        <p:spPr>
          <a:xfrm>
            <a:off x="4615014" y="4926218"/>
            <a:ext cx="0" cy="280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6246450" y="5165432"/>
            <a:ext cx="1658592" cy="71184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  <a:latin typeface="Sakkal Majalla" pitchFamily="2" charset="-78"/>
                <a:cs typeface="Sakkal Majalla" pitchFamily="2" charset="-78"/>
              </a:rPr>
              <a:t>Fact Table 1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Sakkal Majalla" pitchFamily="2" charset="-78"/>
                <a:cs typeface="Sakkal Majalla" pitchFamily="2" charset="-78"/>
              </a:rPr>
              <a:t>(Destination)</a:t>
            </a:r>
          </a:p>
        </p:txBody>
      </p:sp>
      <p:cxnSp>
        <p:nvCxnSpPr>
          <p:cNvPr id="36" name="Straight Arrow Connector 35"/>
          <p:cNvCxnSpPr>
            <a:stCxn id="30" idx="3"/>
            <a:endCxn id="35" idx="1"/>
          </p:cNvCxnSpPr>
          <p:nvPr/>
        </p:nvCxnSpPr>
        <p:spPr>
          <a:xfrm flipV="1">
            <a:off x="5721717" y="5521352"/>
            <a:ext cx="524733" cy="25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94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 rot="10800000" flipV="1">
            <a:off x="0" y="72259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	</a:t>
            </a:r>
            <a:r>
              <a:rPr lang="en-US" sz="2800" b="1" u="sng" dirty="0" smtClean="0"/>
              <a:t>Creation of Fact Account Info</a:t>
            </a:r>
            <a:endParaRPr lang="en-US" sz="2800" b="1" u="sng" dirty="0">
              <a:latin typeface="+mj-lt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2" y="1700808"/>
            <a:ext cx="1658592" cy="71184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chemeClr val="bg1"/>
                </a:solidFill>
                <a:latin typeface="Sakkal Majalla" pitchFamily="2" charset="-78"/>
                <a:cs typeface="Sakkal Majalla" pitchFamily="2" charset="-78"/>
              </a:rPr>
              <a:t>Source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Sakkal Majalla" pitchFamily="2" charset="-78"/>
                <a:cs typeface="Sakkal Majalla" pitchFamily="2" charset="-78"/>
              </a:rPr>
              <a:t>(Staging Table)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97649" y="1739997"/>
            <a:ext cx="2213406" cy="63346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Sakkal Majalla" pitchFamily="2" charset="-78"/>
                <a:cs typeface="Sakkal Majalla" pitchFamily="2" charset="-78"/>
              </a:rPr>
              <a:t>Dim Personal Details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Sakkal Majalla" pitchFamily="2" charset="-78"/>
                <a:cs typeface="Sakkal Majalla" pitchFamily="2" charset="-78"/>
              </a:rPr>
              <a:t>(Lookup)</a:t>
            </a:r>
            <a:endParaRPr lang="en-US" dirty="0">
              <a:solidFill>
                <a:schemeClr val="bg1"/>
              </a:solidFill>
              <a:latin typeface="Sakkal Majalla" pitchFamily="2" charset="-78"/>
              <a:cs typeface="Sakkal Majalla" pitchFamily="2" charset="-78"/>
            </a:endParaRPr>
          </a:p>
        </p:txBody>
      </p:sp>
      <p:cxnSp>
        <p:nvCxnSpPr>
          <p:cNvPr id="18" name="Straight Arrow Connector 17"/>
          <p:cNvCxnSpPr>
            <a:stCxn id="16" idx="3"/>
            <a:endCxn id="17" idx="1"/>
          </p:cNvCxnSpPr>
          <p:nvPr/>
        </p:nvCxnSpPr>
        <p:spPr>
          <a:xfrm>
            <a:off x="2558184" y="2056728"/>
            <a:ext cx="103946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556590" y="3187892"/>
            <a:ext cx="2295525" cy="63346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Sakkal Majalla" pitchFamily="2" charset="-78"/>
                <a:cs typeface="Sakkal Majalla" pitchFamily="2" charset="-78"/>
              </a:rPr>
              <a:t>Un pivot Account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Sakkal Majalla" pitchFamily="2" charset="-78"/>
                <a:cs typeface="Sakkal Majalla" pitchFamily="2" charset="-78"/>
              </a:rPr>
              <a:t>Number Data</a:t>
            </a:r>
            <a:endParaRPr lang="en-US" dirty="0">
              <a:solidFill>
                <a:schemeClr val="bg1"/>
              </a:solidFill>
              <a:latin typeface="Sakkal Majalla" pitchFamily="2" charset="-78"/>
              <a:cs typeface="Sakkal Majalla" pitchFamily="2" charset="-78"/>
            </a:endParaRPr>
          </a:p>
        </p:txBody>
      </p:sp>
      <p:cxnSp>
        <p:nvCxnSpPr>
          <p:cNvPr id="20" name="Straight Arrow Connector 19"/>
          <p:cNvCxnSpPr>
            <a:stCxn id="19" idx="2"/>
            <a:endCxn id="22" idx="0"/>
          </p:cNvCxnSpPr>
          <p:nvPr/>
        </p:nvCxnSpPr>
        <p:spPr>
          <a:xfrm>
            <a:off x="4704353" y="3821353"/>
            <a:ext cx="1" cy="7381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6385992" y="4660772"/>
            <a:ext cx="1658592" cy="71184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chemeClr val="bg1"/>
                </a:solidFill>
                <a:latin typeface="Sakkal Majalla" pitchFamily="2" charset="-78"/>
                <a:cs typeface="Sakkal Majalla" pitchFamily="2" charset="-78"/>
              </a:rPr>
              <a:t>Fact Table 2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Sakkal Majalla" pitchFamily="2" charset="-78"/>
                <a:cs typeface="Sakkal Majalla" pitchFamily="2" charset="-78"/>
              </a:rPr>
              <a:t>(Destination)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597651" y="4559492"/>
            <a:ext cx="2213405" cy="914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chemeClr val="bg1"/>
                </a:solidFill>
                <a:latin typeface="Sakkal Majalla" pitchFamily="2" charset="-78"/>
                <a:cs typeface="Sakkal Majalla" pitchFamily="2" charset="-78"/>
              </a:rPr>
              <a:t>Conditional Split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Sakkal Majalla" pitchFamily="2" charset="-78"/>
                <a:cs typeface="Sakkal Majalla" pitchFamily="2" charset="-78"/>
              </a:rPr>
              <a:t>(removing Null values)</a:t>
            </a:r>
          </a:p>
        </p:txBody>
      </p:sp>
      <p:cxnSp>
        <p:nvCxnSpPr>
          <p:cNvPr id="24" name="Straight Arrow Connector 23"/>
          <p:cNvCxnSpPr>
            <a:stCxn id="22" idx="3"/>
            <a:endCxn id="21" idx="1"/>
          </p:cNvCxnSpPr>
          <p:nvPr/>
        </p:nvCxnSpPr>
        <p:spPr>
          <a:xfrm>
            <a:off x="5811056" y="5016692"/>
            <a:ext cx="57493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7" idx="2"/>
            <a:endCxn id="19" idx="0"/>
          </p:cNvCxnSpPr>
          <p:nvPr/>
        </p:nvCxnSpPr>
        <p:spPr>
          <a:xfrm>
            <a:off x="4704352" y="2373458"/>
            <a:ext cx="1" cy="8144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6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 rot="10800000" flipV="1">
            <a:off x="0" y="60152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	</a:t>
            </a:r>
            <a:r>
              <a:rPr lang="en-US" sz="2800" b="1" u="sng" dirty="0" smtClean="0"/>
              <a:t>Fact Table 1 – (FactPersonalInfo)</a:t>
            </a:r>
            <a:endParaRPr lang="en-US" sz="2800" b="1" u="sng" dirty="0"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329551" cy="4361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665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 rot="10800000" flipV="1">
            <a:off x="0" y="60152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	</a:t>
            </a:r>
            <a:r>
              <a:rPr lang="en-US" sz="2800" b="1" u="sng" dirty="0" smtClean="0"/>
              <a:t>Fact Table 2 – (FactAccountInfo)</a:t>
            </a:r>
            <a:endParaRPr lang="en-US" sz="2800" b="1" u="sng" dirty="0">
              <a:latin typeface="+mj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96752"/>
            <a:ext cx="739258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01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28194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ban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00" y="4203209"/>
            <a:ext cx="3571900" cy="2654791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467544" y="655397"/>
            <a:ext cx="86764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latin typeface="Sakkal Majalla" pitchFamily="2" charset="-78"/>
                <a:cs typeface="Sakkal Majalla" pitchFamily="2" charset="-78"/>
              </a:rPr>
              <a:t>Project Team:</a:t>
            </a:r>
          </a:p>
          <a:p>
            <a:r>
              <a:rPr lang="en-US" sz="3600" b="1" dirty="0">
                <a:latin typeface="Sakkal Majalla" pitchFamily="2" charset="-78"/>
                <a:cs typeface="Sakkal Majalla" pitchFamily="2" charset="-78"/>
              </a:rPr>
              <a:t>	</a:t>
            </a:r>
            <a:r>
              <a:rPr lang="en-US" sz="3200" dirty="0" err="1">
                <a:latin typeface="Sakkal Majalla" pitchFamily="2" charset="-78"/>
                <a:cs typeface="Sakkal Majalla" pitchFamily="2" charset="-78"/>
              </a:rPr>
              <a:t>Priyanka</a:t>
            </a:r>
            <a:r>
              <a:rPr lang="en-US" sz="3200" dirty="0">
                <a:latin typeface="Sakkal Majalla" pitchFamily="2" charset="-78"/>
                <a:cs typeface="Sakkal Majalla" pitchFamily="2" charset="-78"/>
              </a:rPr>
              <a:t> </a:t>
            </a:r>
            <a:r>
              <a:rPr lang="en-US" sz="3200" dirty="0" err="1">
                <a:latin typeface="Sakkal Majalla" pitchFamily="2" charset="-78"/>
                <a:cs typeface="Sakkal Majalla" pitchFamily="2" charset="-78"/>
              </a:rPr>
              <a:t>Gaikwad</a:t>
            </a:r>
            <a:endParaRPr lang="en-US" sz="3200" dirty="0">
              <a:latin typeface="Sakkal Majalla" pitchFamily="2" charset="-78"/>
              <a:cs typeface="Sakkal Majalla" pitchFamily="2" charset="-78"/>
            </a:endParaRPr>
          </a:p>
          <a:p>
            <a:r>
              <a:rPr lang="en-US" sz="3200" dirty="0">
                <a:latin typeface="Sakkal Majalla" pitchFamily="2" charset="-78"/>
                <a:cs typeface="Sakkal Majalla" pitchFamily="2" charset="-78"/>
              </a:rPr>
              <a:t>	 </a:t>
            </a:r>
            <a:r>
              <a:rPr lang="en-US" sz="3200" dirty="0" err="1">
                <a:latin typeface="Sakkal Majalla" pitchFamily="2" charset="-78"/>
                <a:cs typeface="Sakkal Majalla" pitchFamily="2" charset="-78"/>
              </a:rPr>
              <a:t>Karthik</a:t>
            </a:r>
            <a:r>
              <a:rPr lang="en-US" sz="3200" dirty="0">
                <a:latin typeface="Sakkal Majalla" pitchFamily="2" charset="-78"/>
                <a:cs typeface="Sakkal Majalla" pitchFamily="2" charset="-78"/>
              </a:rPr>
              <a:t> </a:t>
            </a:r>
            <a:r>
              <a:rPr lang="en-US" sz="3200" dirty="0" smtClean="0">
                <a:latin typeface="Sakkal Majalla" pitchFamily="2" charset="-78"/>
                <a:cs typeface="Sakkal Majalla" pitchFamily="2" charset="-78"/>
              </a:rPr>
              <a:t>S</a:t>
            </a:r>
            <a:r>
              <a:rPr lang="en-US" sz="3200" dirty="0">
                <a:latin typeface="Sakkal Majalla" pitchFamily="2" charset="-78"/>
                <a:cs typeface="Sakkal Majalla" pitchFamily="2" charset="-78"/>
              </a:rPr>
              <a:t> </a:t>
            </a:r>
            <a:endParaRPr lang="en-US" sz="3200" dirty="0" smtClean="0">
              <a:latin typeface="Sakkal Majalla" pitchFamily="2" charset="-78"/>
              <a:cs typeface="Sakkal Majalla" pitchFamily="2" charset="-78"/>
            </a:endParaRPr>
          </a:p>
          <a:p>
            <a:r>
              <a:rPr lang="en-US" sz="3200" dirty="0">
                <a:latin typeface="Sakkal Majalla" pitchFamily="2" charset="-78"/>
                <a:cs typeface="Sakkal Majalla" pitchFamily="2" charset="-78"/>
              </a:rPr>
              <a:t>	</a:t>
            </a:r>
            <a:r>
              <a:rPr lang="en-US" sz="3200" dirty="0" err="1" smtClean="0">
                <a:latin typeface="Sakkal Majalla" pitchFamily="2" charset="-78"/>
                <a:cs typeface="Sakkal Majalla" pitchFamily="2" charset="-78"/>
              </a:rPr>
              <a:t>Sampath</a:t>
            </a:r>
            <a:r>
              <a:rPr lang="en-US" sz="3200" dirty="0" smtClean="0">
                <a:latin typeface="Sakkal Majalla" pitchFamily="2" charset="-78"/>
                <a:cs typeface="Sakkal Majalla" pitchFamily="2" charset="-78"/>
              </a:rPr>
              <a:t> </a:t>
            </a:r>
            <a:r>
              <a:rPr lang="en-US" sz="3200" dirty="0">
                <a:latin typeface="Sakkal Majalla" pitchFamily="2" charset="-78"/>
                <a:cs typeface="Sakkal Majalla" pitchFamily="2" charset="-78"/>
              </a:rPr>
              <a:t>Siva </a:t>
            </a:r>
            <a:r>
              <a:rPr lang="en-US" sz="3200" dirty="0" smtClean="0">
                <a:latin typeface="Sakkal Majalla" pitchFamily="2" charset="-78"/>
                <a:cs typeface="Sakkal Majalla" pitchFamily="2" charset="-78"/>
              </a:rPr>
              <a:t>Krishna</a:t>
            </a:r>
          </a:p>
          <a:p>
            <a:r>
              <a:rPr lang="en-US" sz="3200" dirty="0" smtClean="0">
                <a:latin typeface="Sakkal Majalla" pitchFamily="2" charset="-78"/>
                <a:cs typeface="Sakkal Majalla" pitchFamily="2" charset="-78"/>
              </a:rPr>
              <a:t>	</a:t>
            </a:r>
            <a:r>
              <a:rPr lang="en-US" sz="3200" dirty="0" err="1" smtClean="0">
                <a:latin typeface="Sakkal Majalla" pitchFamily="2" charset="-78"/>
                <a:cs typeface="Sakkal Majalla" pitchFamily="2" charset="-78"/>
              </a:rPr>
              <a:t>Kalaimagal</a:t>
            </a:r>
            <a:r>
              <a:rPr lang="en-US" sz="3200" dirty="0" smtClean="0">
                <a:latin typeface="Sakkal Majalla" pitchFamily="2" charset="-78"/>
                <a:cs typeface="Sakkal Majalla" pitchFamily="2" charset="-78"/>
              </a:rPr>
              <a:t> </a:t>
            </a:r>
          </a:p>
          <a:p>
            <a:r>
              <a:rPr lang="en-US" sz="3200" dirty="0">
                <a:latin typeface="Sakkal Majalla" pitchFamily="2" charset="-78"/>
                <a:cs typeface="Sakkal Majalla" pitchFamily="2" charset="-78"/>
              </a:rPr>
              <a:t>	</a:t>
            </a:r>
            <a:r>
              <a:rPr lang="en-US" sz="3200" dirty="0" err="1" smtClean="0">
                <a:latin typeface="Sakkal Majalla" pitchFamily="2" charset="-78"/>
                <a:cs typeface="Sakkal Majalla" pitchFamily="2" charset="-78"/>
              </a:rPr>
              <a:t>Sravan</a:t>
            </a:r>
            <a:r>
              <a:rPr lang="en-US" sz="3200" dirty="0" smtClean="0">
                <a:latin typeface="Sakkal Majalla" pitchFamily="2" charset="-78"/>
                <a:cs typeface="Sakkal Majalla" pitchFamily="2" charset="-78"/>
              </a:rPr>
              <a:t> </a:t>
            </a:r>
            <a:r>
              <a:rPr lang="en-US" sz="3200" dirty="0">
                <a:latin typeface="Sakkal Majalla" pitchFamily="2" charset="-78"/>
                <a:cs typeface="Sakkal Majalla" pitchFamily="2" charset="-78"/>
              </a:rPr>
              <a:t>Kumar </a:t>
            </a:r>
            <a:r>
              <a:rPr lang="en-US" sz="3200" dirty="0" err="1" smtClean="0">
                <a:latin typeface="Sakkal Majalla" pitchFamily="2" charset="-78"/>
                <a:cs typeface="Sakkal Majalla" pitchFamily="2" charset="-78"/>
              </a:rPr>
              <a:t>Talluru</a:t>
            </a:r>
            <a:endParaRPr lang="en-US" sz="3200" b="1" dirty="0" smtClean="0">
              <a:latin typeface="Sakkal Majalla" pitchFamily="2" charset="-78"/>
              <a:cs typeface="Sakkal Majalla" pitchFamily="2" charset="-78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483060" y="4203209"/>
            <a:ext cx="4241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latin typeface="Sakkal Majalla" pitchFamily="2" charset="-78"/>
                <a:cs typeface="Sakkal Majalla" pitchFamily="2" charset="-78"/>
              </a:rPr>
              <a:t>Under the Guidance of</a:t>
            </a:r>
          </a:p>
          <a:p>
            <a:r>
              <a:rPr lang="en-US" sz="3600" dirty="0">
                <a:latin typeface="Sakkal Majalla" pitchFamily="2" charset="-78"/>
                <a:cs typeface="Sakkal Majalla" pitchFamily="2" charset="-78"/>
              </a:rPr>
              <a:t> </a:t>
            </a:r>
            <a:r>
              <a:rPr lang="en-US" sz="3600" dirty="0" smtClean="0">
                <a:latin typeface="Sakkal Majalla" pitchFamily="2" charset="-78"/>
                <a:cs typeface="Sakkal Majalla" pitchFamily="2" charset="-78"/>
              </a:rPr>
              <a:t>      </a:t>
            </a:r>
            <a:r>
              <a:rPr lang="en-US" sz="3600" b="1" dirty="0" smtClean="0">
                <a:solidFill>
                  <a:schemeClr val="accent1"/>
                </a:solidFill>
                <a:latin typeface="Sakkal Majalla" pitchFamily="2" charset="-78"/>
                <a:cs typeface="Sakkal Majalla" pitchFamily="2" charset="-78"/>
              </a:rPr>
              <a:t>Mr. Rahul Kulkarni</a:t>
            </a:r>
            <a:endParaRPr lang="en-US" sz="3600" b="1" dirty="0">
              <a:solidFill>
                <a:schemeClr val="accent1"/>
              </a:solidFill>
              <a:latin typeface="Sakkal Majalla" pitchFamily="2" charset="-78"/>
              <a:cs typeface="Sakkal Majalla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15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 rot="10800000" flipV="1">
            <a:off x="0" y="62068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	</a:t>
            </a:r>
            <a:r>
              <a:rPr lang="en-US" sz="2800" b="1" u="sng" dirty="0" smtClean="0"/>
              <a:t>Fact Table 1 Data</a:t>
            </a:r>
            <a:endParaRPr lang="en-US" sz="2800" b="1" u="sng" dirty="0">
              <a:latin typeface="+mj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8964488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90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 rot="10800000" flipV="1">
            <a:off x="0" y="52951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	</a:t>
            </a:r>
            <a:r>
              <a:rPr lang="en-US" sz="2800" b="1" u="sng" dirty="0" smtClean="0"/>
              <a:t>Fact Table 2 Data</a:t>
            </a:r>
            <a:endParaRPr lang="en-US" sz="2800" b="1" u="sng" dirty="0">
              <a:latin typeface="+mj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035521"/>
            <a:ext cx="4800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151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 rot="10800000" flipV="1">
            <a:off x="866774" y="460982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Master Package</a:t>
            </a:r>
            <a:endParaRPr lang="en-US" sz="2800" b="1" u="sng" dirty="0">
              <a:latin typeface="+mj-l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18" y="1024276"/>
            <a:ext cx="8693062" cy="4852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863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 rot="10800000" flipV="1">
            <a:off x="841108" y="2636912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 smtClean="0">
                <a:latin typeface="Sakkal Majalla" pitchFamily="2" charset="-78"/>
                <a:cs typeface="Sakkal Majalla" pitchFamily="2" charset="-78"/>
              </a:rPr>
              <a:t>Project Reports</a:t>
            </a:r>
            <a:endParaRPr lang="en-US" sz="6000" b="1" u="sng" dirty="0">
              <a:latin typeface="Sakkal Majalla" pitchFamily="2" charset="-78"/>
              <a:cs typeface="Sakkal Majalla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3507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0" y="770594"/>
            <a:ext cx="9093994" cy="5111782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  <a:effectLst/>
        </p:spPr>
      </p:pic>
      <p:sp>
        <p:nvSpPr>
          <p:cNvPr id="5" name="TextBox 4"/>
          <p:cNvSpPr txBox="1"/>
          <p:nvPr/>
        </p:nvSpPr>
        <p:spPr>
          <a:xfrm rot="10800000" flipV="1">
            <a:off x="0" y="176308"/>
            <a:ext cx="9129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Sakkal Majalla" pitchFamily="2" charset="-78"/>
                <a:cs typeface="Sakkal Majalla" pitchFamily="2" charset="-78"/>
              </a:rPr>
              <a:t>	</a:t>
            </a:r>
            <a:r>
              <a:rPr lang="en-US" sz="3200" b="1" u="sng" dirty="0" smtClean="0">
                <a:latin typeface="Sakkal Majalla" pitchFamily="2" charset="-78"/>
                <a:cs typeface="Sakkal Majalla" pitchFamily="2" charset="-78"/>
              </a:rPr>
              <a:t>Index</a:t>
            </a:r>
            <a:endParaRPr lang="en-US" sz="3200" b="1" u="sng" dirty="0">
              <a:latin typeface="Sakkal Majalla" pitchFamily="2" charset="-78"/>
              <a:cs typeface="Sakkal Majalla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4700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" y="790352"/>
            <a:ext cx="9147620" cy="494290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6877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0" y="693482"/>
            <a:ext cx="9093994" cy="511178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0598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" y="715103"/>
            <a:ext cx="9177909" cy="516216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8334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7" y="706246"/>
            <a:ext cx="9068467" cy="509901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8117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4" y="659765"/>
            <a:ext cx="9042940" cy="507349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4048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00"/>
            <a:ext cx="9144000" cy="720725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  <a:latin typeface="+mj-lt"/>
              </a:rPr>
              <a:t>	</a:t>
            </a:r>
            <a:r>
              <a:rPr lang="en-US" sz="2800" b="1" u="sng" dirty="0" smtClean="0">
                <a:solidFill>
                  <a:schemeClr val="tx1"/>
                </a:solidFill>
                <a:latin typeface="+mj-lt"/>
              </a:rPr>
              <a:t>Project Objectives:</a:t>
            </a:r>
            <a:endParaRPr lang="en-US" sz="2800" b="1" u="sng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827584" y="2132856"/>
            <a:ext cx="76328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 sz="3200" dirty="0">
                <a:latin typeface="Sakkal Majalla" pitchFamily="2" charset="-78"/>
                <a:cs typeface="Sakkal Majalla" pitchFamily="2" charset="-78"/>
              </a:rPr>
              <a:t>Development </a:t>
            </a:r>
            <a:r>
              <a:rPr lang="en-US" sz="3200" dirty="0" smtClean="0">
                <a:latin typeface="Sakkal Majalla" pitchFamily="2" charset="-78"/>
                <a:cs typeface="Sakkal Majalla" pitchFamily="2" charset="-78"/>
              </a:rPr>
              <a:t>of </a:t>
            </a:r>
            <a:r>
              <a:rPr lang="en-US" sz="3200" dirty="0">
                <a:latin typeface="Sakkal Majalla" pitchFamily="2" charset="-78"/>
                <a:cs typeface="Sakkal Majalla" pitchFamily="2" charset="-78"/>
              </a:rPr>
              <a:t>Analysis &amp; Reporting System of Bank Account </a:t>
            </a:r>
            <a:r>
              <a:rPr lang="en-US" sz="3200" dirty="0" smtClean="0">
                <a:latin typeface="Sakkal Majalla" pitchFamily="2" charset="-78"/>
                <a:cs typeface="Sakkal Majalla" pitchFamily="2" charset="-78"/>
              </a:rPr>
              <a:t>Details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>
                <a:latin typeface="Sakkal Majalla" pitchFamily="2" charset="-78"/>
                <a:cs typeface="Sakkal Majalla" pitchFamily="2" charset="-78"/>
              </a:rPr>
              <a:t>Preparation of Reports in Power BI which will be used to analyze Bank Data as per requirements</a:t>
            </a:r>
            <a:endParaRPr lang="en-US" sz="3200" dirty="0">
              <a:latin typeface="Sakkal Majalla" pitchFamily="2" charset="-78"/>
              <a:cs typeface="Sakkal Majalla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509120"/>
            <a:ext cx="2232248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8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590800" y="1828800"/>
            <a:ext cx="39624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/>
              <a:t>Any Queries?</a:t>
            </a:r>
            <a:endParaRPr lang="en-US" sz="6000" b="1" i="1" dirty="0"/>
          </a:p>
        </p:txBody>
      </p:sp>
      <p:pic>
        <p:nvPicPr>
          <p:cNvPr id="3078" name="Picture 6" descr="Image result for question mark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19475"/>
            <a:ext cx="21336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75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95400" y="2520255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Thank You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2141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1881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	</a:t>
            </a:r>
            <a:r>
              <a:rPr lang="en-US" sz="2800" b="1" u="sng" dirty="0" smtClean="0"/>
              <a:t>Project Flow</a:t>
            </a:r>
            <a:endParaRPr lang="en-US" sz="2800" b="1" u="sng" dirty="0"/>
          </a:p>
        </p:txBody>
      </p:sp>
      <p:grpSp>
        <p:nvGrpSpPr>
          <p:cNvPr id="20" name="Group 19"/>
          <p:cNvGrpSpPr>
            <a:grpSpLocks noChangeAspect="1"/>
          </p:cNvGrpSpPr>
          <p:nvPr/>
        </p:nvGrpSpPr>
        <p:grpSpPr bwMode="auto">
          <a:xfrm>
            <a:off x="416539" y="1762503"/>
            <a:ext cx="7706482" cy="2893285"/>
            <a:chOff x="945" y="-307"/>
            <a:chExt cx="13582" cy="5245"/>
          </a:xfrm>
        </p:grpSpPr>
        <p:sp>
          <p:nvSpPr>
            <p:cNvPr id="22" name="AutoShape 21"/>
            <p:cNvSpPr>
              <a:spLocks noChangeAspect="1" noChangeArrowheads="1" noTextEdit="1"/>
            </p:cNvSpPr>
            <p:nvPr/>
          </p:nvSpPr>
          <p:spPr bwMode="auto">
            <a:xfrm>
              <a:off x="945" y="-205"/>
              <a:ext cx="12000" cy="5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AutoShape 20"/>
            <p:cNvSpPr>
              <a:spLocks noChangeArrowheads="1"/>
            </p:cNvSpPr>
            <p:nvPr/>
          </p:nvSpPr>
          <p:spPr bwMode="auto">
            <a:xfrm>
              <a:off x="12427" y="-50"/>
              <a:ext cx="2100" cy="4732"/>
            </a:xfrm>
            <a:prstGeom prst="flowChartMultidocument">
              <a:avLst/>
            </a:prstGeom>
            <a:gradFill rotWithShape="1">
              <a:gsLst>
                <a:gs pos="0">
                  <a:srgbClr val="00CC66">
                    <a:gamma/>
                    <a:shade val="46275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Documents"/>
            <p:cNvSpPr>
              <a:spLocks noEditPoints="1" noChangeArrowheads="1"/>
            </p:cNvSpPr>
            <p:nvPr/>
          </p:nvSpPr>
          <p:spPr bwMode="auto">
            <a:xfrm>
              <a:off x="2527" y="1"/>
              <a:ext cx="2400" cy="4526"/>
            </a:xfrm>
            <a:custGeom>
              <a:avLst/>
              <a:gdLst>
                <a:gd name="T0" fmla="*/ 0 w 21600"/>
                <a:gd name="T1" fmla="*/ 2800 h 21600"/>
                <a:gd name="T2" fmla="*/ 3468 w 21600"/>
                <a:gd name="T3" fmla="*/ 0 h 21600"/>
                <a:gd name="T4" fmla="*/ 21653 w 21600"/>
                <a:gd name="T5" fmla="*/ 18828 h 21600"/>
                <a:gd name="T6" fmla="*/ 19954 w 21600"/>
                <a:gd name="T7" fmla="*/ 20214 h 21600"/>
                <a:gd name="T8" fmla="*/ 18256 w 21600"/>
                <a:gd name="T9" fmla="*/ 21628 h 21600"/>
                <a:gd name="T10" fmla="*/ 19954 w 21600"/>
                <a:gd name="T11" fmla="*/ 1428 h 21600"/>
                <a:gd name="T12" fmla="*/ 18256 w 21600"/>
                <a:gd name="T13" fmla="*/ 2800 h 21600"/>
                <a:gd name="T14" fmla="*/ 1645 w 21600"/>
                <a:gd name="T15" fmla="*/ 1428 h 21600"/>
                <a:gd name="T16" fmla="*/ 21600 w 21600"/>
                <a:gd name="T17" fmla="*/ 0 h 21600"/>
                <a:gd name="T18" fmla="*/ 10800 w 21600"/>
                <a:gd name="T19" fmla="*/ 0 h 21600"/>
                <a:gd name="T20" fmla="*/ 0 w 21600"/>
                <a:gd name="T21" fmla="*/ 10800 h 21600"/>
                <a:gd name="T22" fmla="*/ 21600 w 21600"/>
                <a:gd name="T23" fmla="*/ 10800 h 21600"/>
                <a:gd name="T24" fmla="*/ 1645 w 21600"/>
                <a:gd name="T25" fmla="*/ 4171 h 21600"/>
                <a:gd name="T26" fmla="*/ 16522 w 21600"/>
                <a:gd name="T27" fmla="*/ 1731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T24" t="T25" r="T26" b="T27"/>
              <a:pathLst>
                <a:path w="21600" h="21600" extrusionOk="0">
                  <a:moveTo>
                    <a:pt x="0" y="18014"/>
                  </a:moveTo>
                  <a:lnTo>
                    <a:pt x="0" y="2800"/>
                  </a:lnTo>
                  <a:lnTo>
                    <a:pt x="1645" y="2800"/>
                  </a:lnTo>
                  <a:lnTo>
                    <a:pt x="1645" y="1428"/>
                  </a:lnTo>
                  <a:lnTo>
                    <a:pt x="3468" y="1428"/>
                  </a:lnTo>
                  <a:lnTo>
                    <a:pt x="3468" y="0"/>
                  </a:lnTo>
                  <a:lnTo>
                    <a:pt x="21653" y="0"/>
                  </a:lnTo>
                  <a:lnTo>
                    <a:pt x="21653" y="18828"/>
                  </a:lnTo>
                  <a:lnTo>
                    <a:pt x="19954" y="18828"/>
                  </a:lnTo>
                  <a:lnTo>
                    <a:pt x="19954" y="20214"/>
                  </a:lnTo>
                  <a:lnTo>
                    <a:pt x="18256" y="20214"/>
                  </a:lnTo>
                  <a:lnTo>
                    <a:pt x="18256" y="21600"/>
                  </a:lnTo>
                  <a:lnTo>
                    <a:pt x="4434" y="21600"/>
                  </a:lnTo>
                  <a:lnTo>
                    <a:pt x="0" y="18014"/>
                  </a:lnTo>
                  <a:close/>
                </a:path>
                <a:path w="21600" h="21600" extrusionOk="0">
                  <a:moveTo>
                    <a:pt x="3486" y="1428"/>
                  </a:moveTo>
                  <a:lnTo>
                    <a:pt x="19954" y="1428"/>
                  </a:lnTo>
                  <a:lnTo>
                    <a:pt x="19954" y="20214"/>
                  </a:lnTo>
                  <a:lnTo>
                    <a:pt x="18256" y="20214"/>
                  </a:lnTo>
                  <a:lnTo>
                    <a:pt x="18256" y="2800"/>
                  </a:lnTo>
                  <a:lnTo>
                    <a:pt x="1645" y="2800"/>
                  </a:lnTo>
                  <a:lnTo>
                    <a:pt x="1645" y="1428"/>
                  </a:lnTo>
                  <a:lnTo>
                    <a:pt x="3486" y="1428"/>
                  </a:lnTo>
                  <a:close/>
                </a:path>
                <a:path w="21600" h="21600" extrusionOk="0">
                  <a:moveTo>
                    <a:pt x="0" y="18014"/>
                  </a:moveTo>
                  <a:lnTo>
                    <a:pt x="4434" y="18000"/>
                  </a:lnTo>
                  <a:lnTo>
                    <a:pt x="4434" y="21600"/>
                  </a:lnTo>
                  <a:lnTo>
                    <a:pt x="0" y="18014"/>
                  </a:lnTo>
                  <a:close/>
                </a:path>
              </a:pathLst>
            </a:custGeom>
            <a:gradFill rotWithShape="1">
              <a:gsLst>
                <a:gs pos="0">
                  <a:srgbClr val="333399"/>
                </a:gs>
                <a:gs pos="50000">
                  <a:srgbClr val="FFFFFF"/>
                </a:gs>
                <a:gs pos="100000">
                  <a:srgbClr val="333399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Text Box 18"/>
            <p:cNvSpPr txBox="1">
              <a:spLocks noChangeArrowheads="1"/>
            </p:cNvSpPr>
            <p:nvPr/>
          </p:nvSpPr>
          <p:spPr bwMode="auto">
            <a:xfrm>
              <a:off x="2527" y="1750"/>
              <a:ext cx="1926" cy="1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Times New Roman" pitchFamily="18" charset="0"/>
                  <a:cs typeface="Times New Roman" pitchFamily="18" charset="0"/>
                </a:rPr>
                <a:t>Heterogeneous Sources</a:t>
              </a:r>
              <a:r>
                <a:rPr lang="en-US" sz="1100" dirty="0">
                  <a:solidFill>
                    <a:srgbClr val="000000"/>
                  </a:solidFill>
                  <a:latin typeface="Times New Roman" pitchFamily="18" charset="0"/>
                  <a:ea typeface="Times New Roman" pitchFamily="18" charset="0"/>
                  <a:cs typeface="Times New Roman" pitchFamily="18" charset="0"/>
                </a:rPr>
                <a:t> </a:t>
              </a: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Times New Roman" pitchFamily="18" charset="0"/>
                  <a:cs typeface="Times New Roman" pitchFamily="18" charset="0"/>
                </a:rPr>
                <a:t>i.e. operational data (Flat files, Excel)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5527" y="-307"/>
              <a:ext cx="2300" cy="5143"/>
            </a:xfrm>
            <a:prstGeom prst="rect">
              <a:avLst/>
            </a:prstGeom>
            <a:solidFill>
              <a:srgbClr val="FFCF0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Text Box 16"/>
            <p:cNvSpPr txBox="1">
              <a:spLocks noChangeArrowheads="1"/>
            </p:cNvSpPr>
            <p:nvPr/>
          </p:nvSpPr>
          <p:spPr bwMode="auto">
            <a:xfrm>
              <a:off x="5605" y="572"/>
              <a:ext cx="2000" cy="390"/>
            </a:xfrm>
            <a:prstGeom prst="rect">
              <a:avLst/>
            </a:prstGeom>
            <a:solidFill>
              <a:srgbClr val="FFCF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Times New Roman" pitchFamily="18" charset="0"/>
                  <a:cs typeface="Times New Roman" pitchFamily="18" charset="0"/>
                </a:rPr>
                <a:t>EXTRACT 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Text Box 15"/>
            <p:cNvSpPr txBox="1">
              <a:spLocks noChangeArrowheads="1"/>
            </p:cNvSpPr>
            <p:nvPr/>
          </p:nvSpPr>
          <p:spPr bwMode="auto">
            <a:xfrm>
              <a:off x="5527" y="1853"/>
              <a:ext cx="2300" cy="390"/>
            </a:xfrm>
            <a:prstGeom prst="rect">
              <a:avLst/>
            </a:prstGeom>
            <a:solidFill>
              <a:srgbClr val="FFCF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Times New Roman" pitchFamily="18" charset="0"/>
                  <a:cs typeface="Times New Roman" pitchFamily="18" charset="0"/>
                </a:rPr>
                <a:t>TRANSFORM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Text Box 14"/>
            <p:cNvSpPr txBox="1">
              <a:spLocks noChangeArrowheads="1"/>
            </p:cNvSpPr>
            <p:nvPr/>
          </p:nvSpPr>
          <p:spPr bwMode="auto">
            <a:xfrm>
              <a:off x="5627" y="2911"/>
              <a:ext cx="2100" cy="390"/>
            </a:xfrm>
            <a:prstGeom prst="rect">
              <a:avLst/>
            </a:prstGeom>
            <a:solidFill>
              <a:srgbClr val="FFCF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Times New Roman" pitchFamily="18" charset="0"/>
                  <a:cs typeface="Times New Roman" pitchFamily="18" charset="0"/>
                </a:rPr>
                <a:t>LOAD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AutoShape 13"/>
            <p:cNvSpPr>
              <a:spLocks noChangeArrowheads="1"/>
            </p:cNvSpPr>
            <p:nvPr/>
          </p:nvSpPr>
          <p:spPr bwMode="auto">
            <a:xfrm>
              <a:off x="8427" y="413"/>
              <a:ext cx="1600" cy="3703"/>
            </a:xfrm>
            <a:prstGeom prst="flowChartMagneticDisk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Text Box 12"/>
            <p:cNvSpPr txBox="1">
              <a:spLocks noChangeArrowheads="1"/>
            </p:cNvSpPr>
            <p:nvPr/>
          </p:nvSpPr>
          <p:spPr bwMode="auto">
            <a:xfrm>
              <a:off x="8427" y="1956"/>
              <a:ext cx="1800" cy="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Times New Roman" pitchFamily="18" charset="0"/>
                  <a:cs typeface="Times New Roman" pitchFamily="18" charset="0"/>
                </a:rPr>
                <a:t>Data </a:t>
              </a: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Times New Roman" pitchFamily="18" charset="0"/>
                  <a:cs typeface="Times New Roman" pitchFamily="18" charset="0"/>
                </a:rPr>
                <a:t>warehouse </a:t>
              </a: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Times New Roman" pitchFamily="18" charset="0"/>
                  <a:cs typeface="Times New Roman" pitchFamily="18" charset="0"/>
                </a:rPr>
                <a:t>(MS</a:t>
              </a:r>
              <a:r>
                <a:rPr kumimoji="0" lang="en-US" sz="1100" b="0" i="0" u="none" strike="noStrike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Times New Roman" pitchFamily="18" charset="0"/>
                  <a:cs typeface="Times New Roman" pitchFamily="18" charset="0"/>
                </a:rPr>
                <a:t> SQL</a:t>
              </a: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Times New Roman" pitchFamily="18" charset="0"/>
                  <a:cs typeface="Times New Roman" pitchFamily="18" charset="0"/>
                </a:rPr>
                <a:t>)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Text Box 11"/>
            <p:cNvSpPr txBox="1">
              <a:spLocks noChangeArrowheads="1"/>
            </p:cNvSpPr>
            <p:nvPr/>
          </p:nvSpPr>
          <p:spPr bwMode="auto">
            <a:xfrm>
              <a:off x="12527" y="1853"/>
              <a:ext cx="1700" cy="6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Times New Roman" pitchFamily="18" charset="0"/>
                  <a:cs typeface="Times New Roman" pitchFamily="18" charset="0"/>
                </a:rPr>
                <a:t>Reports Based</a:t>
              </a:r>
              <a:r>
                <a:rPr kumimoji="0" lang="en-US" sz="1100" b="0" i="0" u="none" strike="noStrike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Times New Roman" pitchFamily="18" charset="0"/>
                  <a:cs typeface="Times New Roman" pitchFamily="18" charset="0"/>
                </a:rPr>
                <a:t> </a:t>
              </a: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Times New Roman" pitchFamily="18" charset="0"/>
                  <a:cs typeface="Times New Roman" pitchFamily="18" charset="0"/>
                </a:rPr>
                <a:t>On Dataset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10427" y="47"/>
              <a:ext cx="1400" cy="4423"/>
            </a:xfrm>
            <a:prstGeom prst="ellipse">
              <a:avLst/>
            </a:prstGeom>
            <a:solidFill>
              <a:srgbClr val="00E4A8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Text Box 9"/>
            <p:cNvSpPr txBox="1">
              <a:spLocks noChangeArrowheads="1"/>
            </p:cNvSpPr>
            <p:nvPr/>
          </p:nvSpPr>
          <p:spPr bwMode="auto">
            <a:xfrm>
              <a:off x="10615" y="1999"/>
              <a:ext cx="1066" cy="390"/>
            </a:xfrm>
            <a:prstGeom prst="rect">
              <a:avLst/>
            </a:prstGeom>
            <a:solidFill>
              <a:srgbClr val="00E4A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1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Dataset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Line 8"/>
            <p:cNvSpPr>
              <a:spLocks noChangeShapeType="1"/>
            </p:cNvSpPr>
            <p:nvPr/>
          </p:nvSpPr>
          <p:spPr bwMode="auto">
            <a:xfrm>
              <a:off x="5027" y="2059"/>
              <a:ext cx="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Line 7"/>
            <p:cNvSpPr>
              <a:spLocks noChangeShapeType="1"/>
            </p:cNvSpPr>
            <p:nvPr/>
          </p:nvSpPr>
          <p:spPr bwMode="auto">
            <a:xfrm>
              <a:off x="7927" y="2059"/>
              <a:ext cx="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Line 6"/>
            <p:cNvSpPr>
              <a:spLocks noChangeShapeType="1"/>
            </p:cNvSpPr>
            <p:nvPr/>
          </p:nvSpPr>
          <p:spPr bwMode="auto">
            <a:xfrm>
              <a:off x="10027" y="2162"/>
              <a:ext cx="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Line 5"/>
            <p:cNvSpPr>
              <a:spLocks noChangeShapeType="1"/>
            </p:cNvSpPr>
            <p:nvPr/>
          </p:nvSpPr>
          <p:spPr bwMode="auto">
            <a:xfrm>
              <a:off x="11827" y="2059"/>
              <a:ext cx="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Text Box 4"/>
            <p:cNvSpPr txBox="1">
              <a:spLocks noChangeArrowheads="1"/>
            </p:cNvSpPr>
            <p:nvPr/>
          </p:nvSpPr>
          <p:spPr bwMode="auto">
            <a:xfrm>
              <a:off x="5605" y="3921"/>
              <a:ext cx="2100" cy="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Times New Roman" pitchFamily="18" charset="0"/>
                  <a:cs typeface="Times New Roman" pitchFamily="18" charset="0"/>
                </a:rPr>
                <a:t>(SSIS</a:t>
              </a: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)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217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633"/>
            <a:ext cx="9144000" cy="720725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>
                <a:solidFill>
                  <a:schemeClr val="tx1"/>
                </a:solidFill>
                <a:latin typeface="+mj-lt"/>
              </a:rPr>
              <a:t>	</a:t>
            </a:r>
            <a:r>
              <a:rPr lang="en-US" sz="2800" b="1" u="sng" dirty="0" smtClean="0">
                <a:solidFill>
                  <a:schemeClr val="tx1"/>
                </a:solidFill>
                <a:latin typeface="+mj-lt"/>
              </a:rPr>
              <a:t>Source Data</a:t>
            </a:r>
            <a:endParaRPr lang="en-US" sz="2800" b="1" u="sng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971600" y="908720"/>
            <a:ext cx="62436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>
                <a:latin typeface="Sakkal Majalla" pitchFamily="2" charset="-78"/>
                <a:cs typeface="Sakkal Majalla" pitchFamily="2" charset="-78"/>
              </a:rPr>
              <a:t>Employee Name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>
                <a:latin typeface="Sakkal Majalla" pitchFamily="2" charset="-78"/>
                <a:cs typeface="Sakkal Majalla" pitchFamily="2" charset="-78"/>
              </a:rPr>
              <a:t>Employee Age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>
                <a:latin typeface="Sakkal Majalla" pitchFamily="2" charset="-78"/>
                <a:cs typeface="Sakkal Majalla" pitchFamily="2" charset="-78"/>
              </a:rPr>
              <a:t>Marital Status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>
                <a:latin typeface="Sakkal Majalla" pitchFamily="2" charset="-78"/>
                <a:cs typeface="Sakkal Majalla" pitchFamily="2" charset="-78"/>
              </a:rPr>
              <a:t>Company Name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>
                <a:latin typeface="Sakkal Majalla" pitchFamily="2" charset="-78"/>
                <a:cs typeface="Sakkal Majalla" pitchFamily="2" charset="-78"/>
              </a:rPr>
              <a:t>Company Location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>
                <a:latin typeface="Sakkal Majalla" pitchFamily="2" charset="-78"/>
                <a:cs typeface="Sakkal Majalla" pitchFamily="2" charset="-78"/>
              </a:rPr>
              <a:t>Bank Branch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>
                <a:latin typeface="Sakkal Majalla" pitchFamily="2" charset="-78"/>
                <a:cs typeface="Sakkal Majalla" pitchFamily="2" charset="-78"/>
              </a:rPr>
              <a:t>Education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>
                <a:latin typeface="Sakkal Majalla" pitchFamily="2" charset="-78"/>
                <a:cs typeface="Sakkal Majalla" pitchFamily="2" charset="-78"/>
              </a:rPr>
              <a:t>Housing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>
                <a:latin typeface="Sakkal Majalla" pitchFamily="2" charset="-78"/>
                <a:cs typeface="Sakkal Majalla" pitchFamily="2" charset="-78"/>
              </a:rPr>
              <a:t>Loan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>
                <a:latin typeface="Sakkal Majalla" pitchFamily="2" charset="-78"/>
                <a:cs typeface="Sakkal Majalla" pitchFamily="2" charset="-78"/>
              </a:rPr>
              <a:t>Reward Point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>
                <a:latin typeface="Sakkal Majalla" pitchFamily="2" charset="-78"/>
                <a:cs typeface="Sakkal Majalla" pitchFamily="2" charset="-78"/>
              </a:rPr>
              <a:t>Account Numbers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>
                <a:latin typeface="Sakkal Majalla" pitchFamily="2" charset="-78"/>
                <a:cs typeface="Sakkal Majalla" pitchFamily="2" charset="-78"/>
              </a:rPr>
              <a:t>Balance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>
                <a:latin typeface="Sakkal Majalla" pitchFamily="2" charset="-78"/>
                <a:cs typeface="Sakkal Majalla" pitchFamily="2" charset="-78"/>
              </a:rPr>
              <a:t>Account opening Date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latin typeface="Sakkal Majalla" pitchFamily="2" charset="-78"/>
              <a:cs typeface="Sakkal Majalla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028" y="4796175"/>
            <a:ext cx="2108918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3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886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	</a:t>
            </a:r>
            <a:r>
              <a:rPr lang="en-US" sz="2800" b="1" u="sng" dirty="0" smtClean="0">
                <a:latin typeface="+mj-lt"/>
              </a:rPr>
              <a:t>Data Warehouse </a:t>
            </a:r>
            <a:r>
              <a:rPr lang="en-US" sz="2800" b="1" u="sng" dirty="0" err="1" smtClean="0">
                <a:latin typeface="+mj-lt"/>
              </a:rPr>
              <a:t>SnowFlake</a:t>
            </a:r>
            <a:r>
              <a:rPr lang="en-US" sz="2800" b="1" u="sng" dirty="0" smtClean="0">
                <a:latin typeface="+mj-lt"/>
              </a:rPr>
              <a:t> Schema</a:t>
            </a:r>
            <a:endParaRPr lang="en-US" sz="2800" b="1" u="sng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96" y="788854"/>
            <a:ext cx="5854646" cy="583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7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1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	</a:t>
            </a:r>
            <a:r>
              <a:rPr lang="en-US" sz="2800" b="1" u="sng" dirty="0" smtClean="0">
                <a:latin typeface="+mj-lt"/>
              </a:rPr>
              <a:t>Staging Tables</a:t>
            </a:r>
            <a:endParaRPr lang="en-US" sz="2800" b="1" u="sng" dirty="0">
              <a:latin typeface="+mj-lt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345405" y="1016793"/>
            <a:ext cx="1604965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  <a:latin typeface="Sakkal Majalla" pitchFamily="2" charset="-78"/>
                <a:cs typeface="Sakkal Majalla" pitchFamily="2" charset="-78"/>
              </a:rPr>
              <a:t>Source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Sakkal Majalla" pitchFamily="2" charset="-78"/>
                <a:cs typeface="Sakkal Majalla" pitchFamily="2" charset="-78"/>
              </a:rPr>
              <a:t>(Bank Data</a:t>
            </a:r>
            <a:r>
              <a:rPr lang="en-US" sz="2000" dirty="0" smtClean="0">
                <a:solidFill>
                  <a:schemeClr val="tx1"/>
                </a:solidFill>
                <a:latin typeface="Sakkal Majalla" pitchFamily="2" charset="-78"/>
                <a:cs typeface="Sakkal Majalla" pitchFamily="2" charset="-78"/>
              </a:rPr>
              <a:t>)</a:t>
            </a:r>
            <a:endParaRPr lang="en-US" sz="2000" dirty="0">
              <a:solidFill>
                <a:schemeClr val="tx1"/>
              </a:solidFill>
              <a:latin typeface="Sakkal Majalla" pitchFamily="2" charset="-78"/>
              <a:cs typeface="Sakkal Majalla" pitchFamily="2" charset="-78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4245770" y="3317080"/>
            <a:ext cx="1362074" cy="7762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schemeClr val="tx1"/>
                </a:solidFill>
                <a:latin typeface="Sakkal Majalla" pitchFamily="2" charset="-78"/>
                <a:cs typeface="Sakkal Majalla" pitchFamily="2" charset="-78"/>
              </a:rPr>
              <a:t>Conditional Split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403748" y="3317080"/>
            <a:ext cx="1428749" cy="7762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schemeClr val="tx1"/>
                </a:solidFill>
                <a:latin typeface="Sakkal Majalla" pitchFamily="2" charset="-78"/>
                <a:cs typeface="Sakkal Majalla" pitchFamily="2" charset="-78"/>
              </a:rPr>
              <a:t>Sort</a:t>
            </a:r>
            <a:endParaRPr lang="en-US" sz="2400" dirty="0">
              <a:solidFill>
                <a:schemeClr val="tx1"/>
              </a:solidFill>
              <a:latin typeface="Sakkal Majalla" pitchFamily="2" charset="-78"/>
              <a:cs typeface="Sakkal Majalla" pitchFamily="2" charset="-78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302919" y="4931568"/>
            <a:ext cx="1247775" cy="9096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schemeClr val="tx1"/>
                </a:solidFill>
                <a:latin typeface="Sakkal Majalla" pitchFamily="2" charset="-78"/>
                <a:cs typeface="Sakkal Majalla" pitchFamily="2" charset="-78"/>
              </a:rPr>
              <a:t>Staging Area</a:t>
            </a:r>
            <a:endParaRPr lang="en-US" sz="2400" dirty="0">
              <a:solidFill>
                <a:schemeClr val="tx1"/>
              </a:solidFill>
              <a:latin typeface="Sakkal Majalla" pitchFamily="2" charset="-78"/>
              <a:cs typeface="Sakkal Majalla" pitchFamily="2" charset="-78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440680" y="2009773"/>
            <a:ext cx="1331120" cy="7762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schemeClr val="tx1"/>
                </a:solidFill>
                <a:latin typeface="Sakkal Majalla" pitchFamily="2" charset="-78"/>
                <a:cs typeface="Sakkal Majalla" pitchFamily="2" charset="-78"/>
              </a:rPr>
              <a:t>Expression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Sakkal Majalla" pitchFamily="2" charset="-78"/>
                <a:cs typeface="Sakkal Majalla" pitchFamily="2" charset="-78"/>
              </a:rPr>
              <a:t>(Type Casts, Trim and lower case)</a:t>
            </a:r>
            <a:endParaRPr lang="en-US" sz="1100" dirty="0">
              <a:solidFill>
                <a:schemeClr val="tx1"/>
              </a:solidFill>
              <a:latin typeface="Sakkal Majalla" pitchFamily="2" charset="-78"/>
              <a:cs typeface="Sakkal Majalla" pitchFamily="2" charset="-78"/>
            </a:endParaRPr>
          </a:p>
        </p:txBody>
      </p:sp>
      <p:cxnSp>
        <p:nvCxnSpPr>
          <p:cNvPr id="39" name="Straight Arrow Connector 38"/>
          <p:cNvCxnSpPr>
            <a:stCxn id="34" idx="3"/>
            <a:endCxn id="32" idx="1"/>
          </p:cNvCxnSpPr>
          <p:nvPr/>
        </p:nvCxnSpPr>
        <p:spPr>
          <a:xfrm>
            <a:off x="2832497" y="3705224"/>
            <a:ext cx="141327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42" name="Straight Arrow Connector 41"/>
          <p:cNvCxnSpPr>
            <a:stCxn id="32" idx="2"/>
            <a:endCxn id="36" idx="0"/>
          </p:cNvCxnSpPr>
          <p:nvPr/>
        </p:nvCxnSpPr>
        <p:spPr>
          <a:xfrm>
            <a:off x="4926807" y="4093368"/>
            <a:ext cx="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sp>
        <p:nvSpPr>
          <p:cNvPr id="43" name="Rounded Rectangle 42"/>
          <p:cNvSpPr/>
          <p:nvPr/>
        </p:nvSpPr>
        <p:spPr>
          <a:xfrm>
            <a:off x="6550820" y="3255168"/>
            <a:ext cx="1247775" cy="9096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schemeClr val="tx1"/>
                </a:solidFill>
                <a:latin typeface="Sakkal Majalla" pitchFamily="2" charset="-78"/>
                <a:cs typeface="Sakkal Majalla" pitchFamily="2" charset="-78"/>
              </a:rPr>
              <a:t>Error Table</a:t>
            </a:r>
            <a:endParaRPr lang="en-US" sz="2400" dirty="0">
              <a:solidFill>
                <a:schemeClr val="tx1"/>
              </a:solidFill>
              <a:latin typeface="Sakkal Majalla" pitchFamily="2" charset="-78"/>
              <a:cs typeface="Sakkal Majalla" pitchFamily="2" charset="-78"/>
            </a:endParaRPr>
          </a:p>
        </p:txBody>
      </p:sp>
      <p:cxnSp>
        <p:nvCxnSpPr>
          <p:cNvPr id="44" name="Straight Arrow Connector 43"/>
          <p:cNvCxnSpPr>
            <a:stCxn id="32" idx="3"/>
            <a:endCxn id="43" idx="1"/>
          </p:cNvCxnSpPr>
          <p:nvPr/>
        </p:nvCxnSpPr>
        <p:spPr>
          <a:xfrm>
            <a:off x="5607844" y="3705224"/>
            <a:ext cx="942976" cy="47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46" name="Straight Arrow Connector 45"/>
          <p:cNvCxnSpPr>
            <a:endCxn id="38" idx="0"/>
          </p:cNvCxnSpPr>
          <p:nvPr/>
        </p:nvCxnSpPr>
        <p:spPr>
          <a:xfrm>
            <a:off x="2106240" y="1550193"/>
            <a:ext cx="0" cy="4595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47" name="Straight Arrow Connector 46"/>
          <p:cNvCxnSpPr>
            <a:stCxn id="38" idx="2"/>
            <a:endCxn id="34" idx="0"/>
          </p:cNvCxnSpPr>
          <p:nvPr/>
        </p:nvCxnSpPr>
        <p:spPr>
          <a:xfrm>
            <a:off x="2106240" y="2786061"/>
            <a:ext cx="11883" cy="5310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13217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951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	</a:t>
            </a:r>
            <a:r>
              <a:rPr lang="en-US" sz="2800" b="1" u="sng" dirty="0" smtClean="0">
                <a:latin typeface="+mj-lt"/>
              </a:rPr>
              <a:t>Data Staging</a:t>
            </a:r>
            <a:endParaRPr lang="en-US" sz="2800" b="1" u="sng" dirty="0">
              <a:latin typeface="+mj-lt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144000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691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9287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	</a:t>
            </a:r>
            <a:r>
              <a:rPr lang="en-US" sz="2800" b="1" u="sng" dirty="0" smtClean="0">
                <a:latin typeface="+mj-lt"/>
              </a:rPr>
              <a:t>Creation of Dimension Tables</a:t>
            </a:r>
            <a:endParaRPr lang="en-US" sz="2800" b="1" u="sng" dirty="0">
              <a:latin typeface="+mj-lt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163107" y="961088"/>
            <a:ext cx="1905000" cy="27657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Dim Domain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514907" y="980842"/>
            <a:ext cx="1666010" cy="32073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OLEDB Cleaned Data Tables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(Source)</a:t>
            </a:r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3" name="Straight Arrow Connector 32"/>
          <p:cNvCxnSpPr>
            <a:stCxn id="32" idx="3"/>
            <a:endCxn id="31" idx="1"/>
          </p:cNvCxnSpPr>
          <p:nvPr/>
        </p:nvCxnSpPr>
        <p:spPr>
          <a:xfrm flipV="1">
            <a:off x="3180917" y="1099377"/>
            <a:ext cx="2982190" cy="14851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6156176" y="1502119"/>
            <a:ext cx="1905000" cy="27657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Dim Bank Branch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95392" y="5445224"/>
            <a:ext cx="1905000" cy="27657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Dim Loan Type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738192" y="4941168"/>
            <a:ext cx="2362200" cy="27657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Dim Designation Details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195392" y="4376559"/>
            <a:ext cx="1905000" cy="27657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Dim Account Type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476624" y="3931426"/>
            <a:ext cx="2133600" cy="27657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Dim Personal Details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6195392" y="3731401"/>
            <a:ext cx="1905000" cy="27657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Dim Marital Status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195392" y="3130663"/>
            <a:ext cx="1905000" cy="27657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Dim Education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940152" y="2566273"/>
            <a:ext cx="2137792" cy="27657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Dim Company Name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5868144" y="2029971"/>
            <a:ext cx="2209800" cy="27657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Dim Company Location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3" name="Straight Arrow Connector 42"/>
          <p:cNvCxnSpPr>
            <a:stCxn id="32" idx="3"/>
            <a:endCxn id="34" idx="1"/>
          </p:cNvCxnSpPr>
          <p:nvPr/>
        </p:nvCxnSpPr>
        <p:spPr>
          <a:xfrm flipV="1">
            <a:off x="3180917" y="1640408"/>
            <a:ext cx="2975259" cy="94409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2" idx="3"/>
            <a:endCxn id="42" idx="1"/>
          </p:cNvCxnSpPr>
          <p:nvPr/>
        </p:nvCxnSpPr>
        <p:spPr>
          <a:xfrm flipV="1">
            <a:off x="3180917" y="2168260"/>
            <a:ext cx="2687227" cy="4162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2" idx="3"/>
            <a:endCxn id="41" idx="1"/>
          </p:cNvCxnSpPr>
          <p:nvPr/>
        </p:nvCxnSpPr>
        <p:spPr>
          <a:xfrm>
            <a:off x="3180917" y="2584506"/>
            <a:ext cx="2759235" cy="120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3"/>
            <a:endCxn id="40" idx="1"/>
          </p:cNvCxnSpPr>
          <p:nvPr/>
        </p:nvCxnSpPr>
        <p:spPr>
          <a:xfrm>
            <a:off x="3180917" y="2584506"/>
            <a:ext cx="3014475" cy="6844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2" idx="3"/>
            <a:endCxn id="39" idx="1"/>
          </p:cNvCxnSpPr>
          <p:nvPr/>
        </p:nvCxnSpPr>
        <p:spPr>
          <a:xfrm>
            <a:off x="3180917" y="2584506"/>
            <a:ext cx="3014475" cy="12851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2" idx="3"/>
            <a:endCxn id="38" idx="1"/>
          </p:cNvCxnSpPr>
          <p:nvPr/>
        </p:nvCxnSpPr>
        <p:spPr>
          <a:xfrm>
            <a:off x="3180917" y="2584506"/>
            <a:ext cx="295707" cy="14852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2200709" y="4664591"/>
            <a:ext cx="2371725" cy="276577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Flat File (Account Type)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2200708" y="5157192"/>
            <a:ext cx="2371725" cy="276577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Flat File (Designation)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200707" y="5661248"/>
            <a:ext cx="2371725" cy="276577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Flat File (Loan Type)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52" name="Straight Arrow Connector 51"/>
          <p:cNvCxnSpPr>
            <a:stCxn id="51" idx="3"/>
            <a:endCxn id="35" idx="1"/>
          </p:cNvCxnSpPr>
          <p:nvPr/>
        </p:nvCxnSpPr>
        <p:spPr>
          <a:xfrm flipV="1">
            <a:off x="4572432" y="5583513"/>
            <a:ext cx="1622960" cy="2160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0" idx="3"/>
            <a:endCxn id="36" idx="1"/>
          </p:cNvCxnSpPr>
          <p:nvPr/>
        </p:nvCxnSpPr>
        <p:spPr>
          <a:xfrm flipV="1">
            <a:off x="4572433" y="5079457"/>
            <a:ext cx="1165759" cy="2160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9" idx="3"/>
            <a:endCxn id="37" idx="1"/>
          </p:cNvCxnSpPr>
          <p:nvPr/>
        </p:nvCxnSpPr>
        <p:spPr>
          <a:xfrm flipV="1">
            <a:off x="4572434" y="4514848"/>
            <a:ext cx="1622958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9" idx="1"/>
            <a:endCxn id="38" idx="3"/>
          </p:cNvCxnSpPr>
          <p:nvPr/>
        </p:nvCxnSpPr>
        <p:spPr>
          <a:xfrm flipH="1">
            <a:off x="5610224" y="3869690"/>
            <a:ext cx="585168" cy="200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0" idx="1"/>
            <a:endCxn id="38" idx="0"/>
          </p:cNvCxnSpPr>
          <p:nvPr/>
        </p:nvCxnSpPr>
        <p:spPr>
          <a:xfrm flipH="1">
            <a:off x="4543424" y="3268952"/>
            <a:ext cx="1651968" cy="6624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39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73bf341f-534a-4c7c-b0f2-846b32a82801">Module Artifact</Category>
    <Levels xmlns="73bf341f-534a-4c7c-b0f2-846b32a82801">L1</Levels>
    <FolderName xmlns="952a6df7-b138-4f89-9bc4-e7a874ea3254" xsi:nil="true"/>
    <Material_x0020_Type xmlns="73bf341f-534a-4c7c-b0f2-846b32a82801">Class book</Material_x0020_Typ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CEB2B59617D04C8D648F7ACAAAAD6A" ma:contentTypeVersion="3" ma:contentTypeDescription="Create a new document." ma:contentTypeScope="" ma:versionID="5eaba1f448a74d9d51b71a5f84c48068">
  <xsd:schema xmlns:xsd="http://www.w3.org/2001/XMLSchema" xmlns:xs="http://www.w3.org/2001/XMLSchema" xmlns:p="http://schemas.microsoft.com/office/2006/metadata/properties" xmlns:ns2="952a6df7-b138-4f89-9bc4-e7a874ea3254" xmlns:ns3="73bf341f-534a-4c7c-b0f2-846b32a82801" targetNamespace="http://schemas.microsoft.com/office/2006/metadata/properties" ma:root="true" ma:fieldsID="72e3526798fb14d7cfa92f913fb7b616" ns2:_="" ns3:_="">
    <xsd:import namespace="952a6df7-b138-4f89-9bc4-e7a874ea3254"/>
    <xsd:import namespace="73bf341f-534a-4c7c-b0f2-846b32a82801"/>
    <xsd:element name="properties">
      <xsd:complexType>
        <xsd:sequence>
          <xsd:element name="documentManagement">
            <xsd:complexType>
              <xsd:all>
                <xsd:element ref="ns2:FolderName" minOccurs="0"/>
                <xsd:element ref="ns3:Levels"/>
                <xsd:element ref="ns3:Category"/>
                <xsd:element ref="ns3:Material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2a6df7-b138-4f89-9bc4-e7a874ea3254" elementFormDefault="qualified">
    <xsd:import namespace="http://schemas.microsoft.com/office/2006/documentManagement/types"/>
    <xsd:import namespace="http://schemas.microsoft.com/office/infopath/2007/PartnerControls"/>
    <xsd:element name="FolderName" ma:index="8" nillable="true" ma:displayName="FolderName" ma:internalName="FolderNam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bf341f-534a-4c7c-b0f2-846b32a82801" elementFormDefault="qualified">
    <xsd:import namespace="http://schemas.microsoft.com/office/2006/documentManagement/types"/>
    <xsd:import namespace="http://schemas.microsoft.com/office/infopath/2007/PartnerControls"/>
    <xsd:element name="Levels" ma:index="9" ma:displayName="Levels" ma:default="L1" ma:format="Dropdown" ma:internalName="Levels">
      <xsd:simpleType>
        <xsd:restriction base="dms:Choice">
          <xsd:enumeration value="L1"/>
          <xsd:enumeration value="L2"/>
          <xsd:enumeration value="L3"/>
        </xsd:restriction>
      </xsd:simpleType>
    </xsd:element>
    <xsd:element name="Category" ma:index="10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1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BDB6F4-73B0-4B42-AF1A-AEBAB5EA15D0}">
  <ds:schemaRefs>
    <ds:schemaRef ds:uri="73bf341f-534a-4c7c-b0f2-846b32a82801"/>
    <ds:schemaRef ds:uri="http://www.w3.org/XML/1998/namespace"/>
    <ds:schemaRef ds:uri="http://schemas.microsoft.com/office/2006/documentManagement/types"/>
    <ds:schemaRef ds:uri="952a6df7-b138-4f89-9bc4-e7a874ea3254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4C50C59-A985-4085-AE21-AC4E89AF88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D909DA-6D80-4F5D-B1FB-70D607A761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2a6df7-b138-4f89-9bc4-e7a874ea3254"/>
    <ds:schemaRef ds:uri="73bf341f-534a-4c7c-b0f2-846b32a828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Capgemini_New_Template</Template>
  <TotalTime>6947</TotalTime>
  <Words>253</Words>
  <Application>Microsoft Office PowerPoint</Application>
  <PresentationFormat>On-screen Show (4:3)</PresentationFormat>
  <Paragraphs>112</Paragraphs>
  <Slides>31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 Project Objectives:</vt:lpstr>
      <vt:lpstr>PowerPoint Presentation</vt:lpstr>
      <vt:lpstr> Source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Analysis Of Stock Exchange Data</dc:title>
  <dc:creator>Venkatesh Immadi</dc:creator>
  <cp:lastModifiedBy>Talluru, Sravan</cp:lastModifiedBy>
  <cp:revision>173</cp:revision>
  <dcterms:created xsi:type="dcterms:W3CDTF">2016-04-30T05:01:37Z</dcterms:created>
  <dcterms:modified xsi:type="dcterms:W3CDTF">2019-01-16T05:17:31Z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0x010100C9CEB2B59617D04C8D648F7ACAAAAD6A</vt:lpwstr>
  </property>
</Properties>
</file>